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3" r:id="rId2"/>
    <p:sldId id="257" r:id="rId3"/>
    <p:sldId id="258" r:id="rId4"/>
    <p:sldId id="265" r:id="rId5"/>
    <p:sldId id="259" r:id="rId6"/>
    <p:sldId id="271" r:id="rId7"/>
    <p:sldId id="287" r:id="rId8"/>
    <p:sldId id="288" r:id="rId9"/>
    <p:sldId id="289" r:id="rId10"/>
    <p:sldId id="290" r:id="rId11"/>
    <p:sldId id="272" r:id="rId12"/>
    <p:sldId id="273" r:id="rId13"/>
    <p:sldId id="275" r:id="rId14"/>
    <p:sldId id="291" r:id="rId15"/>
    <p:sldId id="292" r:id="rId16"/>
    <p:sldId id="260" r:id="rId17"/>
    <p:sldId id="276" r:id="rId18"/>
    <p:sldId id="277" r:id="rId19"/>
    <p:sldId id="278" r:id="rId20"/>
    <p:sldId id="279" r:id="rId21"/>
    <p:sldId id="261" r:id="rId22"/>
    <p:sldId id="262" r:id="rId23"/>
    <p:sldId id="285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祥虎 金" initials="祥虎" lastIdx="1" clrIdx="0">
    <p:extLst>
      <p:ext uri="{19B8F6BF-5375-455C-9EA6-DF929625EA0E}">
        <p15:presenceInfo xmlns:p15="http://schemas.microsoft.com/office/powerpoint/2012/main" userId="0625c204eb7261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B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50" y="78"/>
      </p:cViewPr>
      <p:guideLst>
        <p:guide orient="horz" pos="436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6T14:27:24.658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C39A6-4C52-4804-8B80-6EF4D3149A34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1DB7E-4CB5-4ABA-993C-C818B2A9F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1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54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449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627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85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9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35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05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59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462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877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0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68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814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423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644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1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1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05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104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18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434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02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1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56ED8-F5AE-4215-8751-09A26454D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0EF970-383C-47EB-A722-0AB500352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7DC53A-04D0-409A-A48A-F399EF44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49E415-AD55-455E-B08D-B959C2C8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FE7A2E-FAA7-4CEF-8FDA-B099322B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1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EDA5D-E87C-45E9-A591-DCC5E2E3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E40030-74E2-4991-9351-FD4CD3EA7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BF3D-D648-4B51-8360-CD60097C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955EE1-93A7-4C79-9427-E2583B6D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758086-CC88-48AD-9987-1038BD10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997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E3BAD0-F1BE-42B4-902A-940360AF2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7BE125-F524-4476-A3F5-6F05D5EF3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82589-FFF5-4FA4-92D6-31C8DBAD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96BACD-41E8-4D21-A7A0-5E85C761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C078D-DD9D-492D-B92D-8A05769C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805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D0CB58-0173-4282-AD20-76977449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FA02-530C-4634-8731-CFFE3675F7E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DB2D99-E40A-4084-AAB6-9F0BBDAE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EAC6DB-C265-4EED-BB85-7908DFF50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2D09-6E80-4F0C-B1A1-3E3C01CB43D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27D7F6-0F68-4A02-902D-0EB74C9411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4736"/>
          <a:stretch/>
        </p:blipFill>
        <p:spPr>
          <a:xfrm>
            <a:off x="2827852" y="3925595"/>
            <a:ext cx="4267570" cy="29324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508970-440C-479F-973E-8F4BCB3EFB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901" r="28003"/>
          <a:stretch/>
        </p:blipFill>
        <p:spPr>
          <a:xfrm>
            <a:off x="6937992" y="35897"/>
            <a:ext cx="5254008" cy="5255676"/>
          </a:xfrm>
          <a:prstGeom prst="rect">
            <a:avLst/>
          </a:prstGeom>
        </p:spPr>
      </p:pic>
      <p:sp>
        <p:nvSpPr>
          <p:cNvPr id="10" name="Freeform 3529">
            <a:extLst>
              <a:ext uri="{FF2B5EF4-FFF2-40B4-BE49-F238E27FC236}">
                <a16:creationId xmlns:a16="http://schemas.microsoft.com/office/drawing/2014/main" id="{B1CF52C8-C5BA-4F48-B7F6-E582DAD0F18C}"/>
              </a:ext>
            </a:extLst>
          </p:cNvPr>
          <p:cNvSpPr>
            <a:spLocks/>
          </p:cNvSpPr>
          <p:nvPr userDrawn="1"/>
        </p:nvSpPr>
        <p:spPr bwMode="auto">
          <a:xfrm rot="10800000" flipV="1">
            <a:off x="0" y="6515099"/>
            <a:ext cx="12192000" cy="342904"/>
          </a:xfrm>
          <a:custGeom>
            <a:avLst/>
            <a:gdLst>
              <a:gd name="T0" fmla="*/ 7186 w 7186"/>
              <a:gd name="T1" fmla="*/ 246 h 246"/>
              <a:gd name="T2" fmla="*/ 0 w 7186"/>
              <a:gd name="T3" fmla="*/ 246 h 246"/>
              <a:gd name="T4" fmla="*/ 0 w 7186"/>
              <a:gd name="T5" fmla="*/ 0 h 246"/>
              <a:gd name="T6" fmla="*/ 7186 w 7186"/>
              <a:gd name="T7" fmla="*/ 2 h 246"/>
              <a:gd name="T8" fmla="*/ 7186 w 7186"/>
              <a:gd name="T9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86" h="246">
                <a:moveTo>
                  <a:pt x="7186" y="246"/>
                </a:moveTo>
                <a:lnTo>
                  <a:pt x="0" y="246"/>
                </a:lnTo>
                <a:lnTo>
                  <a:pt x="0" y="0"/>
                </a:lnTo>
                <a:lnTo>
                  <a:pt x="7186" y="2"/>
                </a:lnTo>
                <a:lnTo>
                  <a:pt x="7186" y="246"/>
                </a:lnTo>
                <a:close/>
              </a:path>
            </a:pathLst>
          </a:custGeom>
          <a:solidFill>
            <a:srgbClr val="00A3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A794BB-A7F5-45C7-A6B8-5B76BD3533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0947" t="15110" b="50658"/>
          <a:stretch/>
        </p:blipFill>
        <p:spPr>
          <a:xfrm rot="5400000">
            <a:off x="808190" y="-808190"/>
            <a:ext cx="1211470" cy="28278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29179F8-27BA-46A2-89A9-FA59DA5F0833}"/>
              </a:ext>
            </a:extLst>
          </p:cNvPr>
          <p:cNvSpPr txBox="1"/>
          <p:nvPr userDrawn="1"/>
        </p:nvSpPr>
        <p:spPr>
          <a:xfrm>
            <a:off x="0" y="6982406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276060523</a:t>
            </a: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02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275B7-F0E7-4242-9806-6A00C6F4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3DFB79-758A-424D-97CD-DB138BD0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7A526F-8555-4940-A09E-606D5619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FF6CEB-552F-4C3E-A234-F1B8C04A92D4}"/>
              </a:ext>
            </a:extLst>
          </p:cNvPr>
          <p:cNvSpPr txBox="1"/>
          <p:nvPr userDrawn="1"/>
        </p:nvSpPr>
        <p:spPr>
          <a:xfrm>
            <a:off x="0" y="6982406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276060523</a:t>
            </a: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36850-11B6-41F7-B650-85F4C2FF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51AAB-B4B3-4EFA-A3AF-CC0FDABD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9B5659-99B8-46BE-AC97-3E11A2BB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07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EB202-7120-4B09-9EDC-E3993B9B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B28BD7-C56F-4D1C-923B-050B44684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5C71DD-F4DB-4449-A604-851A3E773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7AC464-64AC-4068-B68C-7D2C32CB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18BCA8-C336-404B-AB5D-F3646498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F2ABE3-24F0-4661-858F-9DF50E54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2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B089C-8199-4E53-8A74-82020999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BF4A7-DD88-4FC0-AC13-ED735D22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B54972-DC94-4397-AF9D-8CDAB7877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F1B2D-FBCE-4D50-8899-D3228918A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24ACE7-9765-479B-BCEA-04391CD4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921AFA-FEE6-4E71-BC0A-5F081749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2770F6-9DB7-4778-AB5C-3655C6F5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A30BF4-94D5-4896-B36D-D492279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91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1AA21-62DC-4127-BFB1-F21D6DA2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B48898-C528-4A40-AF9F-743D590A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79970F-0F8F-4950-9FE9-26632A4B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52B64B-F6D8-4A34-BF70-9A3ADC04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4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9ED0EF-3F67-4DA8-B7A8-8E38C7DD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E9D803-D9DD-49A3-99B3-07FE5E40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ED66F-3F82-416F-A64D-C5632DD0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26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E4B5F-8CBB-48D5-AA47-D74259A1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6878E-8B4E-41E3-AC63-D6BD8CB8B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99EFA6-4CCF-4547-BC93-B5EF291EA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9CD090-B723-401C-905D-E4F5ADD1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CCBCA7-8FA7-4987-BC5D-A363E403D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72B44B-0251-463B-ACDD-D5639AE6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20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44774-192D-41DA-9BB5-211B3129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0051B3-5741-4EA5-91B7-72A7693263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D617A7-72EC-4708-9043-4617F2F96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E63336-588B-47A1-A6ED-C76310D2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1E3175-5FDA-492E-B6AA-ED6686C3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82966B-BDAC-4466-9217-B024D3CB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9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20DCA6-DCCF-400A-A8F0-30A50A9E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D7EDFE-B786-4C69-A31C-07FB9C5D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38328E-7D99-4EE5-83F4-083C5440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DE807-215E-47EB-B84B-198322179C58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DE71A-D5E1-4BFB-A95F-86A537878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F6356-F011-496A-BB78-4BB834FEE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15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03E8949-4CE6-4DEE-9CD1-15B3546F9D07}"/>
              </a:ext>
            </a:extLst>
          </p:cNvPr>
          <p:cNvSpPr/>
          <p:nvPr/>
        </p:nvSpPr>
        <p:spPr>
          <a:xfrm>
            <a:off x="4586216" y="1180662"/>
            <a:ext cx="3019567" cy="301956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06827B8-524D-40F8-8AED-203C63DC02B6}"/>
              </a:ext>
            </a:extLst>
          </p:cNvPr>
          <p:cNvSpPr/>
          <p:nvPr/>
        </p:nvSpPr>
        <p:spPr>
          <a:xfrm>
            <a:off x="4372988" y="967434"/>
            <a:ext cx="3446022" cy="3446022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946F689-028A-4106-8268-8EDA3C0B9F38}"/>
              </a:ext>
            </a:extLst>
          </p:cNvPr>
          <p:cNvSpPr/>
          <p:nvPr/>
        </p:nvSpPr>
        <p:spPr>
          <a:xfrm>
            <a:off x="4372988" y="967434"/>
            <a:ext cx="3446022" cy="3446022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>
              <a:solidFill>
                <a:schemeClr val="tx1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pPr algn="ctr"/>
            <a:r>
              <a:rPr lang="zh-CN" altLang="en-US" sz="44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电商平台</a:t>
            </a:r>
            <a:endParaRPr lang="en-US" altLang="zh-CN" sz="4400" dirty="0">
              <a:solidFill>
                <a:schemeClr val="tx1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pPr algn="ctr"/>
            <a:endParaRPr lang="zh-CN" altLang="en-US" sz="3600" dirty="0">
              <a:solidFill>
                <a:schemeClr val="tx1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9CFD318-650E-433D-9B39-1B30D7572E15}"/>
              </a:ext>
            </a:extLst>
          </p:cNvPr>
          <p:cNvSpPr/>
          <p:nvPr/>
        </p:nvSpPr>
        <p:spPr>
          <a:xfrm>
            <a:off x="3960510" y="554956"/>
            <a:ext cx="4270979" cy="4270979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6E048F-B3E0-4234-9478-A9E18B2F1B05}"/>
              </a:ext>
            </a:extLst>
          </p:cNvPr>
          <p:cNvGrpSpPr/>
          <p:nvPr/>
        </p:nvGrpSpPr>
        <p:grpSpPr>
          <a:xfrm>
            <a:off x="4979165" y="1435601"/>
            <a:ext cx="2233669" cy="2509689"/>
            <a:chOff x="1997035" y="2290189"/>
            <a:chExt cx="1640246" cy="1842935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779742D-1588-4D3C-B377-EB366A2389B0}"/>
                </a:ext>
              </a:extLst>
            </p:cNvPr>
            <p:cNvSpPr/>
            <p:nvPr/>
          </p:nvSpPr>
          <p:spPr>
            <a:xfrm>
              <a:off x="1997035" y="3945759"/>
              <a:ext cx="187365" cy="187365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DAEF2C9-8B13-4EBF-8C5C-6C75F0704785}"/>
                </a:ext>
              </a:extLst>
            </p:cNvPr>
            <p:cNvSpPr/>
            <p:nvPr/>
          </p:nvSpPr>
          <p:spPr>
            <a:xfrm>
              <a:off x="3484683" y="2290189"/>
              <a:ext cx="152598" cy="1525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D055D3D-F904-4849-921C-24331A108EDE}"/>
              </a:ext>
            </a:extLst>
          </p:cNvPr>
          <p:cNvSpPr txBox="1"/>
          <p:nvPr/>
        </p:nvSpPr>
        <p:spPr>
          <a:xfrm>
            <a:off x="3960510" y="5238413"/>
            <a:ext cx="472146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第七组</a:t>
            </a:r>
            <a:endParaRPr lang="en-US" altLang="zh-CN" sz="3200" dirty="0"/>
          </a:p>
          <a:p>
            <a:r>
              <a:rPr lang="zh-CN" altLang="en-US" dirty="0"/>
              <a:t>组长：邹涵</a:t>
            </a:r>
            <a:endParaRPr lang="en-US" altLang="zh-CN" dirty="0"/>
          </a:p>
          <a:p>
            <a:r>
              <a:rPr lang="zh-CN" altLang="en-US" dirty="0"/>
              <a:t>组员：范景源、王宇柔、吴星瑾、金祥虎、李宛柔、王悦青</a:t>
            </a:r>
          </a:p>
        </p:txBody>
      </p:sp>
    </p:spTree>
    <p:extLst>
      <p:ext uri="{BB962C8B-B14F-4D97-AF65-F5344CB8AC3E}">
        <p14:creationId xmlns:p14="http://schemas.microsoft.com/office/powerpoint/2010/main" val="1440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65678" y="1474151"/>
            <a:ext cx="290021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dirty="0">
                <a:solidFill>
                  <a:schemeClr val="bg1"/>
                </a:solidFill>
              </a:rPr>
              <a:t>产品展示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980625" y="2044581"/>
            <a:ext cx="69272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333" dirty="0">
                <a:solidFill>
                  <a:schemeClr val="bg1"/>
                </a:solidFill>
                <a:latin typeface="+mn-ea"/>
              </a:rPr>
              <a:t>+</a:t>
            </a:r>
            <a:endParaRPr lang="zh-CN" altLang="en-US" sz="533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订单信息</a:t>
            </a:r>
          </a:p>
        </p:txBody>
      </p:sp>
      <p:pic>
        <p:nvPicPr>
          <p:cNvPr id="8" name="图片 7" descr="订单管理">
            <a:extLst>
              <a:ext uri="{FF2B5EF4-FFF2-40B4-BE49-F238E27FC236}">
                <a16:creationId xmlns:a16="http://schemas.microsoft.com/office/drawing/2014/main" id="{A2AF60FB-E424-4F18-AF8A-A9F0AD2568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0890" y="926601"/>
            <a:ext cx="6214023" cy="3148965"/>
          </a:xfrm>
          <a:prstGeom prst="rect">
            <a:avLst/>
          </a:prstGeom>
        </p:spPr>
      </p:pic>
      <p:pic>
        <p:nvPicPr>
          <p:cNvPr id="9" name="图片 8" descr="地址管理">
            <a:extLst>
              <a:ext uri="{FF2B5EF4-FFF2-40B4-BE49-F238E27FC236}">
                <a16:creationId xmlns:a16="http://schemas.microsoft.com/office/drawing/2014/main" id="{C7863332-2D8C-41F6-A825-C927C74156D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25040" y="4587738"/>
            <a:ext cx="6309360" cy="17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2" grpId="1"/>
      <p:bldP spid="2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>
            <a:extLst>
              <a:ext uri="{FF2B5EF4-FFF2-40B4-BE49-F238E27FC236}">
                <a16:creationId xmlns:a16="http://schemas.microsoft.com/office/drawing/2014/main" id="{462797EC-1D93-4C73-8E6F-218E4C812B5A}"/>
              </a:ext>
            </a:extLst>
          </p:cNvPr>
          <p:cNvSpPr txBox="1"/>
          <p:nvPr/>
        </p:nvSpPr>
        <p:spPr>
          <a:xfrm>
            <a:off x="402770" y="261257"/>
            <a:ext cx="279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</a:p>
        </p:txBody>
      </p:sp>
      <p:pic>
        <p:nvPicPr>
          <p:cNvPr id="64" name="图片 63" descr="个人资料">
            <a:extLst>
              <a:ext uri="{FF2B5EF4-FFF2-40B4-BE49-F238E27FC236}">
                <a16:creationId xmlns:a16="http://schemas.microsoft.com/office/drawing/2014/main" id="{2E0263CF-CF56-48BA-BF1B-0B32786C96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66467" y="722922"/>
            <a:ext cx="5614035" cy="2821305"/>
          </a:xfrm>
          <a:prstGeom prst="rect">
            <a:avLst/>
          </a:prstGeom>
        </p:spPr>
      </p:pic>
      <p:pic>
        <p:nvPicPr>
          <p:cNvPr id="65" name="图片 64" descr="修改密码">
            <a:extLst>
              <a:ext uri="{FF2B5EF4-FFF2-40B4-BE49-F238E27FC236}">
                <a16:creationId xmlns:a16="http://schemas.microsoft.com/office/drawing/2014/main" id="{03D9CF6E-6B65-4105-B884-FF08251D1E2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66467" y="4005892"/>
            <a:ext cx="5616575" cy="2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购物车</a:t>
            </a:r>
          </a:p>
        </p:txBody>
      </p:sp>
      <p:pic>
        <p:nvPicPr>
          <p:cNvPr id="48" name="图片 47" descr="我的购物车">
            <a:extLst>
              <a:ext uri="{FF2B5EF4-FFF2-40B4-BE49-F238E27FC236}">
                <a16:creationId xmlns:a16="http://schemas.microsoft.com/office/drawing/2014/main" id="{5FEC0DD1-F93B-4144-8E2D-B1426DB67F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8740" y="429002"/>
            <a:ext cx="5616575" cy="2084705"/>
          </a:xfrm>
          <a:prstGeom prst="rect">
            <a:avLst/>
          </a:prstGeom>
        </p:spPr>
      </p:pic>
      <p:pic>
        <p:nvPicPr>
          <p:cNvPr id="51" name="图片 50" descr="结算">
            <a:extLst>
              <a:ext uri="{FF2B5EF4-FFF2-40B4-BE49-F238E27FC236}">
                <a16:creationId xmlns:a16="http://schemas.microsoft.com/office/drawing/2014/main" id="{C865F5DC-D29D-4826-A47F-E7D0EB6909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73296" y="5127172"/>
            <a:ext cx="6029190" cy="1465112"/>
          </a:xfrm>
          <a:prstGeom prst="rect">
            <a:avLst/>
          </a:prstGeom>
        </p:spPr>
      </p:pic>
      <p:pic>
        <p:nvPicPr>
          <p:cNvPr id="57" name="图片 56" descr="订单详情">
            <a:extLst>
              <a:ext uri="{FF2B5EF4-FFF2-40B4-BE49-F238E27FC236}">
                <a16:creationId xmlns:a16="http://schemas.microsoft.com/office/drawing/2014/main" id="{48801E0B-14BA-43B0-A90F-7234A55F20B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08740" y="2764972"/>
            <a:ext cx="6372453" cy="157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48"/>
          <p:cNvSpPr txBox="1">
            <a:spLocks noChangeArrowheads="1"/>
          </p:cNvSpPr>
          <p:nvPr/>
        </p:nvSpPr>
        <p:spPr bwMode="auto">
          <a:xfrm>
            <a:off x="192617" y="339417"/>
            <a:ext cx="34432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优惠资讯</a:t>
            </a:r>
            <a:r>
              <a:rPr lang="en-US" altLang="zh-CN" dirty="0"/>
              <a:t>&amp;</a:t>
            </a:r>
            <a:r>
              <a:rPr lang="zh-CN" altLang="en-US" dirty="0"/>
              <a:t>滚动公告</a:t>
            </a:r>
          </a:p>
        </p:txBody>
      </p:sp>
      <p:pic>
        <p:nvPicPr>
          <p:cNvPr id="30" name="图片 29" descr="优惠快讯">
            <a:extLst>
              <a:ext uri="{FF2B5EF4-FFF2-40B4-BE49-F238E27FC236}">
                <a16:creationId xmlns:a16="http://schemas.microsoft.com/office/drawing/2014/main" id="{49162C7C-3868-4AE6-9ADD-B696B824EA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8048" y="902608"/>
            <a:ext cx="2959100" cy="3441700"/>
          </a:xfrm>
          <a:prstGeom prst="rect">
            <a:avLst/>
          </a:prstGeom>
        </p:spPr>
      </p:pic>
      <p:pic>
        <p:nvPicPr>
          <p:cNvPr id="31" name="图片 30" descr="快讯详情">
            <a:extLst>
              <a:ext uri="{FF2B5EF4-FFF2-40B4-BE49-F238E27FC236}">
                <a16:creationId xmlns:a16="http://schemas.microsoft.com/office/drawing/2014/main" id="{47852638-1FE6-4528-9BCF-90729666CF7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98745" y="902608"/>
            <a:ext cx="5170170" cy="2418715"/>
          </a:xfrm>
          <a:prstGeom prst="rect">
            <a:avLst/>
          </a:prstGeom>
        </p:spPr>
      </p:pic>
      <p:pic>
        <p:nvPicPr>
          <p:cNvPr id="36" name="图片 35" descr="公告1">
            <a:extLst>
              <a:ext uri="{FF2B5EF4-FFF2-40B4-BE49-F238E27FC236}">
                <a16:creationId xmlns:a16="http://schemas.microsoft.com/office/drawing/2014/main" id="{62C50C58-1B1D-4AD4-8C81-31BE322DB02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33944" y="3429000"/>
            <a:ext cx="5192395" cy="2935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45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48"/>
          <p:cNvSpPr txBox="1">
            <a:spLocks noChangeArrowheads="1"/>
          </p:cNvSpPr>
          <p:nvPr/>
        </p:nvSpPr>
        <p:spPr bwMode="auto">
          <a:xfrm>
            <a:off x="-1721606" y="317646"/>
            <a:ext cx="34432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客服 </a:t>
            </a:r>
          </a:p>
        </p:txBody>
      </p:sp>
      <p:pic>
        <p:nvPicPr>
          <p:cNvPr id="6" name="图片 5" descr="客服">
            <a:extLst>
              <a:ext uri="{FF2B5EF4-FFF2-40B4-BE49-F238E27FC236}">
                <a16:creationId xmlns:a16="http://schemas.microsoft.com/office/drawing/2014/main" id="{FC8D9113-2703-4968-B48F-39D4ED1784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6842" y="730187"/>
            <a:ext cx="3202305" cy="2990850"/>
          </a:xfrm>
          <a:prstGeom prst="rect">
            <a:avLst/>
          </a:prstGeom>
        </p:spPr>
      </p:pic>
      <p:pic>
        <p:nvPicPr>
          <p:cNvPr id="7" name="图片 6" descr="QQ联系">
            <a:extLst>
              <a:ext uri="{FF2B5EF4-FFF2-40B4-BE49-F238E27FC236}">
                <a16:creationId xmlns:a16="http://schemas.microsoft.com/office/drawing/2014/main" id="{9B6A6D15-A9F3-48C6-98DD-BAB6BBD5492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21714" y="659505"/>
            <a:ext cx="3335655" cy="3141345"/>
          </a:xfrm>
          <a:prstGeom prst="rect">
            <a:avLst/>
          </a:prstGeom>
        </p:spPr>
      </p:pic>
      <p:pic>
        <p:nvPicPr>
          <p:cNvPr id="8" name="图片 7" descr="电话联系">
            <a:extLst>
              <a:ext uri="{FF2B5EF4-FFF2-40B4-BE49-F238E27FC236}">
                <a16:creationId xmlns:a16="http://schemas.microsoft.com/office/drawing/2014/main" id="{AA3B44BA-4511-40CB-915C-779D56287E1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479936" y="430391"/>
            <a:ext cx="3484245" cy="3798570"/>
          </a:xfrm>
          <a:prstGeom prst="rect">
            <a:avLst/>
          </a:prstGeom>
        </p:spPr>
      </p:pic>
      <p:pic>
        <p:nvPicPr>
          <p:cNvPr id="9" name="图片 8" descr="微信联系">
            <a:extLst>
              <a:ext uri="{FF2B5EF4-FFF2-40B4-BE49-F238E27FC236}">
                <a16:creationId xmlns:a16="http://schemas.microsoft.com/office/drawing/2014/main" id="{4160ED98-8388-42F0-AB0B-AFC609E98D8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96842" y="3626679"/>
            <a:ext cx="3524885" cy="31349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595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48"/>
          <p:cNvSpPr txBox="1">
            <a:spLocks noChangeArrowheads="1"/>
          </p:cNvSpPr>
          <p:nvPr/>
        </p:nvSpPr>
        <p:spPr bwMode="auto">
          <a:xfrm>
            <a:off x="-972155" y="263217"/>
            <a:ext cx="34432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广告位招商</a:t>
            </a:r>
          </a:p>
        </p:txBody>
      </p:sp>
      <p:pic>
        <p:nvPicPr>
          <p:cNvPr id="6" name="图片 5" descr="广告招租">
            <a:extLst>
              <a:ext uri="{FF2B5EF4-FFF2-40B4-BE49-F238E27FC236}">
                <a16:creationId xmlns:a16="http://schemas.microsoft.com/office/drawing/2014/main" id="{7E4AE8B1-96BF-4682-B25B-1014490CCA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62200" y="1371601"/>
            <a:ext cx="6934200" cy="3875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88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90745"/>
            <a:ext cx="2888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数据库设计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15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60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75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数据库设计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B35165-33A5-436A-9C50-D2E521566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5" y="705832"/>
            <a:ext cx="7038975" cy="2219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E63319-348D-48C8-A0DA-9FB35424F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5" y="2925157"/>
            <a:ext cx="6934200" cy="16954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63A5EA-1CCD-43DF-9893-92AD9677D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5" y="4620607"/>
            <a:ext cx="7267575" cy="21240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720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数据库设计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867B909-06EE-4CEE-A28D-50AA9B318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8" y="936171"/>
            <a:ext cx="7439025" cy="259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6C5F657-FC91-4C6C-BFC6-73F16C0EB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8" y="3742644"/>
            <a:ext cx="76771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3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数据库设计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C4699D-8B0C-4982-BCA9-5B16D46EE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431347"/>
            <a:ext cx="71818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472888EF-8E01-4B41-BEE1-AAF9EA41C554}"/>
              </a:ext>
            </a:extLst>
          </p:cNvPr>
          <p:cNvSpPr/>
          <p:nvPr/>
        </p:nvSpPr>
        <p:spPr>
          <a:xfrm>
            <a:off x="2808018" y="2481370"/>
            <a:ext cx="2217353" cy="221735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2084680-F970-4679-B1A2-4CDA7994D121}"/>
              </a:ext>
            </a:extLst>
          </p:cNvPr>
          <p:cNvSpPr/>
          <p:nvPr/>
        </p:nvSpPr>
        <p:spPr>
          <a:xfrm>
            <a:off x="2651439" y="2324791"/>
            <a:ext cx="2530511" cy="2530511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C55756B-D88B-47A6-9F9F-82FA23BA9238}"/>
              </a:ext>
            </a:extLst>
          </p:cNvPr>
          <p:cNvSpPr/>
          <p:nvPr/>
        </p:nvSpPr>
        <p:spPr>
          <a:xfrm>
            <a:off x="2651439" y="2324791"/>
            <a:ext cx="2530511" cy="2530511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A0324EF-2737-4610-ACF8-A5C82B6BDD55}"/>
              </a:ext>
            </a:extLst>
          </p:cNvPr>
          <p:cNvSpPr/>
          <p:nvPr/>
        </p:nvSpPr>
        <p:spPr>
          <a:xfrm>
            <a:off x="2348544" y="2021896"/>
            <a:ext cx="3136300" cy="3136300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79A823-7F83-4E2F-A078-C187BB64E66E}"/>
              </a:ext>
            </a:extLst>
          </p:cNvPr>
          <p:cNvSpPr/>
          <p:nvPr/>
        </p:nvSpPr>
        <p:spPr>
          <a:xfrm>
            <a:off x="2880704" y="2926323"/>
            <a:ext cx="20719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目录</a:t>
            </a:r>
            <a:endParaRPr lang="en-US" altLang="zh-CN" sz="4800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5F97C1-40DD-406F-81A2-84D63860B238}"/>
              </a:ext>
            </a:extLst>
          </p:cNvPr>
          <p:cNvSpPr txBox="1"/>
          <p:nvPr/>
        </p:nvSpPr>
        <p:spPr>
          <a:xfrm>
            <a:off x="6607815" y="1530351"/>
            <a:ext cx="739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40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2ADD41-6EF0-4924-A620-C9C2CABA8554}"/>
              </a:ext>
            </a:extLst>
          </p:cNvPr>
          <p:cNvSpPr txBox="1"/>
          <p:nvPr/>
        </p:nvSpPr>
        <p:spPr>
          <a:xfrm>
            <a:off x="7904919" y="2705207"/>
            <a:ext cx="1669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项目介绍</a:t>
            </a:r>
            <a:endParaRPr lang="zh-CN" altLang="zh-CN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E18C23-2C86-4355-B96B-8C5C225CF0BC}"/>
              </a:ext>
            </a:extLst>
          </p:cNvPr>
          <p:cNvSpPr txBox="1"/>
          <p:nvPr/>
        </p:nvSpPr>
        <p:spPr>
          <a:xfrm>
            <a:off x="6607815" y="2557498"/>
            <a:ext cx="739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40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D16F14-8B03-4FA5-94AB-EA5410EC0B94}"/>
              </a:ext>
            </a:extLst>
          </p:cNvPr>
          <p:cNvSpPr txBox="1"/>
          <p:nvPr/>
        </p:nvSpPr>
        <p:spPr>
          <a:xfrm>
            <a:off x="7799456" y="3745262"/>
            <a:ext cx="18808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Segoe UI" panose="020B0502040204020203" pitchFamily="34" charset="0"/>
              </a:rPr>
              <a:t>数据库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设计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4D0237-FF64-4A1F-94DF-0D3A9B11ED40}"/>
              </a:ext>
            </a:extLst>
          </p:cNvPr>
          <p:cNvSpPr txBox="1"/>
          <p:nvPr/>
        </p:nvSpPr>
        <p:spPr>
          <a:xfrm>
            <a:off x="6607815" y="3584645"/>
            <a:ext cx="739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40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A54B16-56D1-41C2-89C4-5BC2A9ABF461}"/>
              </a:ext>
            </a:extLst>
          </p:cNvPr>
          <p:cNvSpPr txBox="1"/>
          <p:nvPr/>
        </p:nvSpPr>
        <p:spPr>
          <a:xfrm>
            <a:off x="7799457" y="4788864"/>
            <a:ext cx="1669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实训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 "/>
                <a:cs typeface="Segoe UI" panose="020B0502040204020203" pitchFamily="34" charset="0"/>
              </a:rPr>
              <a:t>感言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90E58C-0AC4-41B7-9EEC-D8CFD8CC8FD0}"/>
              </a:ext>
            </a:extLst>
          </p:cNvPr>
          <p:cNvSpPr txBox="1"/>
          <p:nvPr/>
        </p:nvSpPr>
        <p:spPr>
          <a:xfrm>
            <a:off x="6607815" y="4611792"/>
            <a:ext cx="739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zh-CN" altLang="en-US" sz="40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087826A-5BA4-4E47-9E13-768F20F4E115}"/>
              </a:ext>
            </a:extLst>
          </p:cNvPr>
          <p:cNvSpPr/>
          <p:nvPr/>
        </p:nvSpPr>
        <p:spPr>
          <a:xfrm>
            <a:off x="6571219" y="1469268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5686402-B579-4298-AF72-A01156501FFE}"/>
              </a:ext>
            </a:extLst>
          </p:cNvPr>
          <p:cNvSpPr/>
          <p:nvPr/>
        </p:nvSpPr>
        <p:spPr>
          <a:xfrm>
            <a:off x="6571219" y="2498955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EEAE485-E18D-49AE-96F8-B0FB70F10A40}"/>
              </a:ext>
            </a:extLst>
          </p:cNvPr>
          <p:cNvSpPr/>
          <p:nvPr/>
        </p:nvSpPr>
        <p:spPr>
          <a:xfrm>
            <a:off x="6571219" y="3528642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9CE8F1F-7CD8-4658-87F7-093DC5547BDC}"/>
              </a:ext>
            </a:extLst>
          </p:cNvPr>
          <p:cNvSpPr/>
          <p:nvPr/>
        </p:nvSpPr>
        <p:spPr>
          <a:xfrm>
            <a:off x="6571219" y="4558329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555BE12-76F7-453D-80B0-7E6033A4D9C2}"/>
              </a:ext>
            </a:extLst>
          </p:cNvPr>
          <p:cNvGrpSpPr/>
          <p:nvPr/>
        </p:nvGrpSpPr>
        <p:grpSpPr>
          <a:xfrm>
            <a:off x="3060812" y="2645476"/>
            <a:ext cx="1640246" cy="1842935"/>
            <a:chOff x="1997035" y="2290189"/>
            <a:chExt cx="1640246" cy="1842935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C78C50A-DD1B-4D7A-9CFB-67D84A89EFA5}"/>
                </a:ext>
              </a:extLst>
            </p:cNvPr>
            <p:cNvSpPr/>
            <p:nvPr/>
          </p:nvSpPr>
          <p:spPr>
            <a:xfrm>
              <a:off x="1997035" y="3945759"/>
              <a:ext cx="187365" cy="187365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45605BF-435C-43CF-913E-54EAFD4FAB0A}"/>
                </a:ext>
              </a:extLst>
            </p:cNvPr>
            <p:cNvSpPr/>
            <p:nvPr/>
          </p:nvSpPr>
          <p:spPr>
            <a:xfrm>
              <a:off x="3484683" y="2290189"/>
              <a:ext cx="152598" cy="1525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8C19E1B-FEA7-4355-9FC5-D7C1E1D28ED4}"/>
                </a:ext>
              </a:extLst>
            </p:cNvPr>
            <p:cNvCxnSpPr>
              <a:stCxn id="29" idx="3"/>
              <a:endCxn id="28" idx="7"/>
            </p:cNvCxnSpPr>
            <p:nvPr/>
          </p:nvCxnSpPr>
          <p:spPr>
            <a:xfrm flipH="1">
              <a:off x="2156961" y="2420440"/>
              <a:ext cx="1350069" cy="1552758"/>
            </a:xfrm>
            <a:prstGeom prst="line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E1B79A56-1563-4165-9015-D1C796CD21D4}"/>
              </a:ext>
            </a:extLst>
          </p:cNvPr>
          <p:cNvSpPr/>
          <p:nvPr/>
        </p:nvSpPr>
        <p:spPr>
          <a:xfrm>
            <a:off x="3228043" y="3687933"/>
            <a:ext cx="1377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altLang="zh-CN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A48FC8D-3FF6-49EC-87B9-81709D4F72E5}"/>
              </a:ext>
            </a:extLst>
          </p:cNvPr>
          <p:cNvSpPr txBox="1"/>
          <p:nvPr/>
        </p:nvSpPr>
        <p:spPr>
          <a:xfrm>
            <a:off x="7799456" y="1665152"/>
            <a:ext cx="1669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项目背景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5846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48"/>
          <p:cNvSpPr txBox="1">
            <a:spLocks noChangeArrowheads="1"/>
          </p:cNvSpPr>
          <p:nvPr/>
        </p:nvSpPr>
        <p:spPr bwMode="auto">
          <a:xfrm>
            <a:off x="247046" y="359396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数据库设计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D5A907BD-57C8-48F2-B6F4-3C9A832A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85" y="1587954"/>
            <a:ext cx="7239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84254"/>
            <a:ext cx="2659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实训感言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15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zh-CN" altLang="en-US" sz="60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54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D0DB2DB-0B6E-4DDB-BB12-EECE108C8061}"/>
              </a:ext>
            </a:extLst>
          </p:cNvPr>
          <p:cNvSpPr txBox="1"/>
          <p:nvPr/>
        </p:nvSpPr>
        <p:spPr>
          <a:xfrm>
            <a:off x="402772" y="337457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实训感言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F86477-10E4-44A5-8AE0-2D4E33BEDC4B}"/>
              </a:ext>
            </a:extLst>
          </p:cNvPr>
          <p:cNvSpPr/>
          <p:nvPr/>
        </p:nvSpPr>
        <p:spPr>
          <a:xfrm>
            <a:off x="707571" y="1426926"/>
            <a:ext cx="108421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TW" sz="2400" kern="100" dirty="0">
                <a:ea typeface="宋体" panose="02010600030101010101" pitchFamily="2" charset="-122"/>
              </a:rPr>
              <a:t>      </a:t>
            </a:r>
            <a:r>
              <a:rPr lang="zh-TW" altLang="zh-CN" sz="2400" kern="100" dirty="0">
                <a:ea typeface="宋体" panose="02010600030101010101" pitchFamily="2" charset="-122"/>
              </a:rPr>
              <a:t>通过本次巩固了大</a:t>
            </a:r>
            <a:r>
              <a:rPr lang="zh-CN" altLang="zh-CN" sz="2400" kern="100" dirty="0">
                <a:ea typeface="宋体" panose="02010600030101010101" pitchFamily="2" charset="-122"/>
              </a:rPr>
              <a:t>二</a:t>
            </a:r>
            <a:r>
              <a:rPr lang="zh-TW" altLang="zh-CN" sz="2400" kern="100" dirty="0">
                <a:ea typeface="宋体" panose="02010600030101010101" pitchFamily="2" charset="-122"/>
              </a:rPr>
              <a:t>下学期所学习的</a:t>
            </a:r>
            <a:r>
              <a:rPr lang="en-US" altLang="zh-CN" sz="2400" kern="100" dirty="0" err="1">
                <a:ea typeface="宋体" panose="02010600030101010101" pitchFamily="2" charset="-122"/>
              </a:rPr>
              <a:t>jsp+servlet</a:t>
            </a:r>
            <a:r>
              <a:rPr lang="zh-TW" altLang="zh-CN" sz="2400" kern="100" dirty="0">
                <a:ea typeface="宋体" panose="02010600030101010101" pitchFamily="2" charset="-122"/>
              </a:rPr>
              <a:t>知识，通过写这样一个电商平台的项目，对</a:t>
            </a:r>
            <a:r>
              <a:rPr lang="en-US" altLang="zh-CN" sz="2400" kern="100" dirty="0" err="1">
                <a:ea typeface="宋体" panose="02010600030101010101" pitchFamily="2" charset="-122"/>
              </a:rPr>
              <a:t>jsp+servlet</a:t>
            </a:r>
            <a:r>
              <a:rPr lang="zh-TW" altLang="zh-CN" sz="2400" kern="100" dirty="0">
                <a:ea typeface="宋体" panose="02010600030101010101" pitchFamily="2" charset="-122"/>
              </a:rPr>
              <a:t>更加熟练，并且对于</a:t>
            </a:r>
            <a:r>
              <a:rPr lang="en-US" altLang="zh-CN" sz="2400" kern="100" dirty="0">
                <a:ea typeface="宋体" panose="02010600030101010101" pitchFamily="2" charset="-122"/>
              </a:rPr>
              <a:t>servlet3.0</a:t>
            </a:r>
            <a:r>
              <a:rPr lang="zh-TW" altLang="zh-CN" sz="2400" kern="100" dirty="0">
                <a:ea typeface="宋体" panose="02010600030101010101" pitchFamily="2" charset="-122"/>
              </a:rPr>
              <a:t>也有了一定学习</a:t>
            </a:r>
            <a:r>
              <a:rPr lang="zh-CN" altLang="zh-CN" sz="2400" kern="100" dirty="0">
                <a:ea typeface="宋体" panose="02010600030101010101" pitchFamily="2" charset="-122"/>
              </a:rPr>
              <a:t>，</a:t>
            </a:r>
            <a:r>
              <a:rPr lang="zh-TW" altLang="zh-CN" sz="2400" kern="100" dirty="0">
                <a:ea typeface="宋体" panose="02010600030101010101" pitchFamily="2" charset="-122"/>
              </a:rPr>
              <a:t>同时，在学习的时候，我又加深了对于</a:t>
            </a:r>
            <a:r>
              <a:rPr lang="en-US" altLang="zh-CN" sz="2400" kern="100" dirty="0">
                <a:ea typeface="宋体" panose="02010600030101010101" pitchFamily="2" charset="-122"/>
              </a:rPr>
              <a:t>jQuery</a:t>
            </a:r>
            <a:r>
              <a:rPr lang="zh-TW" altLang="zh-CN" sz="2400" kern="100" dirty="0">
                <a:ea typeface="宋体" panose="02010600030101010101" pitchFamily="2" charset="-122"/>
              </a:rPr>
              <a:t>的理解和编写的熟练度。在系统设计阶段，我们学会了使用</a:t>
            </a:r>
            <a:r>
              <a:rPr lang="en-US" altLang="zh-CN" sz="2400" kern="100" dirty="0">
                <a:ea typeface="宋体" panose="02010600030101010101" pitchFamily="2" charset="-122"/>
              </a:rPr>
              <a:t>E-R</a:t>
            </a:r>
            <a:r>
              <a:rPr lang="zh-TW" altLang="zh-CN" sz="2400" kern="100" dirty="0">
                <a:ea typeface="宋体" panose="02010600030101010101" pitchFamily="2" charset="-122"/>
              </a:rPr>
              <a:t>图建数据库物理模型，再转换为逻辑模型，使数据库符合要求；但这次课程设计我们也暴露出许多不足。首先，不是很熟悉需求分析的主要方法和主要任务，使的我们在系统设计上做了很多弯路；其次，在系统实现的环节，由于对编程语言知识的欠缺，代码没有实现，仅仅完成了一个系统框架</a:t>
            </a:r>
            <a:r>
              <a:rPr lang="zh-CN" altLang="zh-CN" sz="2400" kern="100" dirty="0">
                <a:ea typeface="宋体" panose="02010600030101010101" pitchFamily="2" charset="-122"/>
              </a:rPr>
              <a:t>。</a:t>
            </a:r>
          </a:p>
          <a:p>
            <a:pPr algn="just">
              <a:spcAft>
                <a:spcPts val="0"/>
              </a:spcAft>
            </a:pPr>
            <a:r>
              <a:rPr lang="en-US" altLang="zh-TW" sz="2400" kern="100" dirty="0">
                <a:ea typeface="宋体" panose="02010600030101010101" pitchFamily="2" charset="-122"/>
              </a:rPr>
              <a:t>     </a:t>
            </a:r>
            <a:r>
              <a:rPr lang="zh-TW" altLang="zh-CN" sz="2400" kern="100" dirty="0">
                <a:ea typeface="宋体" panose="02010600030101010101" pitchFamily="2" charset="-122"/>
              </a:rPr>
              <a:t>总之，在这次课程设计过程中，学到了很多东西，也发现了许多不足。以后要努力学习专业知识，来提升自己。</a:t>
            </a:r>
            <a:endParaRPr lang="zh-CN" altLang="zh-CN" sz="2400" kern="1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4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03E8949-4CE6-4DEE-9CD1-15B3546F9D07}"/>
              </a:ext>
            </a:extLst>
          </p:cNvPr>
          <p:cNvSpPr/>
          <p:nvPr/>
        </p:nvSpPr>
        <p:spPr>
          <a:xfrm>
            <a:off x="4303187" y="1403264"/>
            <a:ext cx="3019567" cy="301956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06827B8-524D-40F8-8AED-203C63DC02B6}"/>
              </a:ext>
            </a:extLst>
          </p:cNvPr>
          <p:cNvSpPr/>
          <p:nvPr/>
        </p:nvSpPr>
        <p:spPr>
          <a:xfrm>
            <a:off x="4089959" y="1190036"/>
            <a:ext cx="3446022" cy="3446022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946F689-028A-4106-8268-8EDA3C0B9F38}"/>
              </a:ext>
            </a:extLst>
          </p:cNvPr>
          <p:cNvSpPr/>
          <p:nvPr/>
        </p:nvSpPr>
        <p:spPr>
          <a:xfrm>
            <a:off x="4089959" y="1190036"/>
            <a:ext cx="3446022" cy="3446022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9CFD318-650E-433D-9B39-1B30D7572E15}"/>
              </a:ext>
            </a:extLst>
          </p:cNvPr>
          <p:cNvSpPr/>
          <p:nvPr/>
        </p:nvSpPr>
        <p:spPr>
          <a:xfrm>
            <a:off x="3677479" y="877094"/>
            <a:ext cx="4270979" cy="4270979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6E048F-B3E0-4234-9478-A9E18B2F1B05}"/>
              </a:ext>
            </a:extLst>
          </p:cNvPr>
          <p:cNvGrpSpPr/>
          <p:nvPr/>
        </p:nvGrpSpPr>
        <p:grpSpPr>
          <a:xfrm>
            <a:off x="4696136" y="1658203"/>
            <a:ext cx="2233669" cy="2509689"/>
            <a:chOff x="1997035" y="2290189"/>
            <a:chExt cx="1640246" cy="1842935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779742D-1588-4D3C-B377-EB366A2389B0}"/>
                </a:ext>
              </a:extLst>
            </p:cNvPr>
            <p:cNvSpPr/>
            <p:nvPr/>
          </p:nvSpPr>
          <p:spPr>
            <a:xfrm>
              <a:off x="1997035" y="3945759"/>
              <a:ext cx="187365" cy="187365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DAEF2C9-8B13-4EBF-8C5C-6C75F0704785}"/>
                </a:ext>
              </a:extLst>
            </p:cNvPr>
            <p:cNvSpPr/>
            <p:nvPr/>
          </p:nvSpPr>
          <p:spPr>
            <a:xfrm>
              <a:off x="3484683" y="2290189"/>
              <a:ext cx="152598" cy="1525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07A0E30-E3A6-4EC5-905A-0B56786C3DF9}"/>
                </a:ext>
              </a:extLst>
            </p:cNvPr>
            <p:cNvCxnSpPr>
              <a:stCxn id="10" idx="3"/>
              <a:endCxn id="9" idx="7"/>
            </p:cNvCxnSpPr>
            <p:nvPr/>
          </p:nvCxnSpPr>
          <p:spPr>
            <a:xfrm flipH="1">
              <a:off x="2156961" y="2420440"/>
              <a:ext cx="1350069" cy="1552758"/>
            </a:xfrm>
            <a:prstGeom prst="line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15A7179A-A375-47AF-85A4-2BA8E266839C}"/>
              </a:ext>
            </a:extLst>
          </p:cNvPr>
          <p:cNvSpPr/>
          <p:nvPr/>
        </p:nvSpPr>
        <p:spPr>
          <a:xfrm>
            <a:off x="4375952" y="2402345"/>
            <a:ext cx="28740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谢谢观看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A6CAF8-10EB-4688-A131-7D5A78115B78}"/>
              </a:ext>
            </a:extLst>
          </p:cNvPr>
          <p:cNvSpPr/>
          <p:nvPr/>
        </p:nvSpPr>
        <p:spPr>
          <a:xfrm>
            <a:off x="4448719" y="3418771"/>
            <a:ext cx="2874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汇报人：邹涵</a:t>
            </a:r>
          </a:p>
        </p:txBody>
      </p:sp>
    </p:spTree>
    <p:extLst>
      <p:ext uri="{BB962C8B-B14F-4D97-AF65-F5344CB8AC3E}">
        <p14:creationId xmlns:p14="http://schemas.microsoft.com/office/powerpoint/2010/main" val="199707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21600000">
                                      <p:cBhvr>
                                        <p:cTn id="4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96000" y="2721114"/>
            <a:ext cx="307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项目背景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15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60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55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sz="2400" dirty="0">
                <a:latin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80891" y="450217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 descr="网页首页">
            <a:extLst>
              <a:ext uri="{FF2B5EF4-FFF2-40B4-BE49-F238E27FC236}">
                <a16:creationId xmlns:a16="http://schemas.microsoft.com/office/drawing/2014/main" id="{3477F6DC-8D99-4E76-BE56-23364A6695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2618" y="1757947"/>
            <a:ext cx="5665781" cy="389708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CA590E-6D72-4235-BB3B-B53721FCDEF2}"/>
              </a:ext>
            </a:extLst>
          </p:cNvPr>
          <p:cNvSpPr/>
          <p:nvPr/>
        </p:nvSpPr>
        <p:spPr>
          <a:xfrm>
            <a:off x="5858399" y="1952163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kern="100" dirty="0">
                <a:ea typeface="Adobe 仿宋 Std R" panose="02020400000000000000" pitchFamily="18" charset="-122"/>
                <a:cs typeface="宋体" panose="02010600030101010101" pitchFamily="2" charset="-122"/>
              </a:rPr>
              <a:t>       </a:t>
            </a:r>
            <a:r>
              <a:rPr lang="zh-TW" altLang="zh-CN" sz="2400" kern="100" dirty="0">
                <a:ea typeface="Adobe 仿宋 Std R" panose="02020400000000000000" pitchFamily="18" charset="-122"/>
                <a:cs typeface="宋体" panose="02010600030101010101" pitchFamily="2" charset="-122"/>
              </a:rPr>
              <a:t>如今中国已经进入了互联网</a:t>
            </a:r>
            <a:r>
              <a:rPr lang="en-US" altLang="zh-CN" sz="2400" kern="100" dirty="0">
                <a:ea typeface="Adobe 仿宋 Std R" panose="02020400000000000000" pitchFamily="18" charset="-122"/>
              </a:rPr>
              <a:t>+</a:t>
            </a:r>
            <a:r>
              <a:rPr lang="zh-TW" altLang="zh-CN" sz="2400" kern="100" dirty="0">
                <a:ea typeface="Adobe 仿宋 Std R" panose="02020400000000000000" pitchFamily="18" charset="-122"/>
                <a:cs typeface="宋体" panose="02010600030101010101" pitchFamily="2" charset="-122"/>
              </a:rPr>
              <a:t>的时代，任何事物都必然要与互联网建立起联系，而电商的兴盛也已经成为了一种趋势，快节奏的生活以及发达的交通物流，还有四通八达的互联网，将世界各地联系在了一起，人们更倾向于通过电商平台来选购各种商品，实现足不出户却能买到各种想要的东西，</a:t>
            </a:r>
            <a:r>
              <a:rPr lang="zh-TW" altLang="zh-CN" sz="2400" dirty="0">
                <a:ea typeface="Adobe 仿宋 Std R" panose="02020400000000000000" pitchFamily="18" charset="-122"/>
              </a:rPr>
              <a:t>电商行业的发展速度十分的快，如淘宝商城：在淘宝集市的纯</a:t>
            </a:r>
            <a:r>
              <a:rPr lang="en-US" altLang="zh-CN" sz="2400" dirty="0">
                <a:ea typeface="Adobe 仿宋 Std R" panose="02020400000000000000" pitchFamily="18" charset="-122"/>
              </a:rPr>
              <a:t>C2C</a:t>
            </a:r>
            <a:r>
              <a:rPr lang="zh-TW" altLang="zh-CN" sz="2400" dirty="0">
                <a:ea typeface="Adobe 仿宋 Std R" panose="02020400000000000000" pitchFamily="18" charset="-122"/>
              </a:rPr>
              <a:t>平台模式的基础上，非独立构建起来的</a:t>
            </a:r>
            <a:r>
              <a:rPr lang="en-US" altLang="zh-CN" sz="2400" dirty="0">
                <a:ea typeface="Adobe 仿宋 Std R" panose="02020400000000000000" pitchFamily="18" charset="-122"/>
              </a:rPr>
              <a:t>B2C</a:t>
            </a:r>
            <a:r>
              <a:rPr lang="zh-TW" altLang="zh-CN" sz="2400" dirty="0">
                <a:ea typeface="Adobe 仿宋 Std R" panose="02020400000000000000" pitchFamily="18" charset="-122"/>
              </a:rPr>
              <a:t>淘宝商城。这相当于在</a:t>
            </a:r>
            <a:r>
              <a:rPr lang="zh-CN" altLang="en-US" sz="2400" dirty="0">
                <a:ea typeface="Adobe 仿宋 Std R" panose="02020400000000000000" pitchFamily="18" charset="-122"/>
              </a:rPr>
              <a:t>电脑里开了一家商场，让人们的生活更加便捷。</a:t>
            </a:r>
          </a:p>
        </p:txBody>
      </p:sp>
    </p:spTree>
    <p:extLst>
      <p:ext uri="{BB962C8B-B14F-4D97-AF65-F5344CB8AC3E}">
        <p14:creationId xmlns:p14="http://schemas.microsoft.com/office/powerpoint/2010/main" val="265993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90745"/>
            <a:ext cx="2485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项目介绍</a:t>
            </a:r>
            <a:endParaRPr lang="zh-CN" altLang="zh-CN" sz="4000" dirty="0"/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15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60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65678" y="1474151"/>
            <a:ext cx="290021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dirty="0">
                <a:solidFill>
                  <a:schemeClr val="bg1"/>
                </a:solidFill>
              </a:rPr>
              <a:t>产品展示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980625" y="2044581"/>
            <a:ext cx="69272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333" dirty="0">
                <a:solidFill>
                  <a:schemeClr val="bg1"/>
                </a:solidFill>
                <a:latin typeface="+mn-ea"/>
              </a:rPr>
              <a:t>+</a:t>
            </a:r>
            <a:endParaRPr lang="zh-CN" altLang="en-US" sz="533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用户功能</a:t>
            </a:r>
          </a:p>
        </p:txBody>
      </p:sp>
      <p:pic>
        <p:nvPicPr>
          <p:cNvPr id="13" name="图片 12" descr="会员登录">
            <a:extLst>
              <a:ext uri="{FF2B5EF4-FFF2-40B4-BE49-F238E27FC236}">
                <a16:creationId xmlns:a16="http://schemas.microsoft.com/office/drawing/2014/main" id="{86502F4F-A187-48BF-9DC2-92F410E4DE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1405" y="801082"/>
            <a:ext cx="5078955" cy="3386478"/>
          </a:xfrm>
          <a:prstGeom prst="rect">
            <a:avLst/>
          </a:prstGeom>
        </p:spPr>
      </p:pic>
      <p:pic>
        <p:nvPicPr>
          <p:cNvPr id="16" name="图片 15" descr="QQ图片20190705150824注册">
            <a:extLst>
              <a:ext uri="{FF2B5EF4-FFF2-40B4-BE49-F238E27FC236}">
                <a16:creationId xmlns:a16="http://schemas.microsoft.com/office/drawing/2014/main" id="{44112866-0C9B-4119-A7E1-D3770FD1BB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48879" y="801082"/>
            <a:ext cx="6139541" cy="3045829"/>
          </a:xfrm>
          <a:prstGeom prst="rect">
            <a:avLst/>
          </a:prstGeom>
        </p:spPr>
      </p:pic>
      <p:pic>
        <p:nvPicPr>
          <p:cNvPr id="17" name="图片 16" descr="修改密码">
            <a:extLst>
              <a:ext uri="{FF2B5EF4-FFF2-40B4-BE49-F238E27FC236}">
                <a16:creationId xmlns:a16="http://schemas.microsoft.com/office/drawing/2014/main" id="{14698ADE-19F7-43B8-9AF3-2CBD06FB150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06119" y="4187560"/>
            <a:ext cx="5614670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2" grpId="1"/>
      <p:bldP spid="22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65678" y="1474151"/>
            <a:ext cx="290021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dirty="0">
                <a:solidFill>
                  <a:schemeClr val="bg1"/>
                </a:solidFill>
              </a:rPr>
              <a:t>产品展示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980625" y="2044581"/>
            <a:ext cx="69272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333" dirty="0">
                <a:solidFill>
                  <a:schemeClr val="bg1"/>
                </a:solidFill>
                <a:latin typeface="+mn-ea"/>
              </a:rPr>
              <a:t>+</a:t>
            </a:r>
            <a:endParaRPr lang="zh-CN" altLang="en-US" sz="533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搜索功能</a:t>
            </a:r>
          </a:p>
        </p:txBody>
      </p:sp>
      <p:pic>
        <p:nvPicPr>
          <p:cNvPr id="8" name="图片 7" descr="电脑">
            <a:extLst>
              <a:ext uri="{FF2B5EF4-FFF2-40B4-BE49-F238E27FC236}">
                <a16:creationId xmlns:a16="http://schemas.microsoft.com/office/drawing/2014/main" id="{8A02C863-D77F-4831-B254-15824932CE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3235" y="960210"/>
            <a:ext cx="5612765" cy="2368550"/>
          </a:xfrm>
          <a:prstGeom prst="rect">
            <a:avLst/>
          </a:prstGeom>
        </p:spPr>
      </p:pic>
      <p:pic>
        <p:nvPicPr>
          <p:cNvPr id="9" name="图片 8" descr="所有商品分类">
            <a:extLst>
              <a:ext uri="{FF2B5EF4-FFF2-40B4-BE49-F238E27FC236}">
                <a16:creationId xmlns:a16="http://schemas.microsoft.com/office/drawing/2014/main" id="{36193E8B-4760-4F90-86E3-357AEEDD74A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0429" y="339417"/>
            <a:ext cx="4745264" cy="3052164"/>
          </a:xfrm>
          <a:prstGeom prst="rect">
            <a:avLst/>
          </a:prstGeom>
        </p:spPr>
      </p:pic>
      <p:pic>
        <p:nvPicPr>
          <p:cNvPr id="10" name="图片 9" descr="手机">
            <a:extLst>
              <a:ext uri="{FF2B5EF4-FFF2-40B4-BE49-F238E27FC236}">
                <a16:creationId xmlns:a16="http://schemas.microsoft.com/office/drawing/2014/main" id="{FCF806DA-814F-48DB-B0B1-FBF52AC3D6F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5916" y="3391581"/>
            <a:ext cx="5325656" cy="3264662"/>
          </a:xfrm>
          <a:prstGeom prst="rect">
            <a:avLst/>
          </a:prstGeom>
        </p:spPr>
      </p:pic>
      <p:pic>
        <p:nvPicPr>
          <p:cNvPr id="11" name="图片 10" descr="影音娱乐">
            <a:extLst>
              <a:ext uri="{FF2B5EF4-FFF2-40B4-BE49-F238E27FC236}">
                <a16:creationId xmlns:a16="http://schemas.microsoft.com/office/drawing/2014/main" id="{9D543DFF-167A-4413-B3A0-C31182DE479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90429" y="3396423"/>
            <a:ext cx="5325655" cy="32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2" grpId="1"/>
      <p:bldP spid="22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65678" y="1474151"/>
            <a:ext cx="290021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dirty="0">
                <a:solidFill>
                  <a:schemeClr val="bg1"/>
                </a:solidFill>
              </a:rPr>
              <a:t>产品展示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980625" y="2044581"/>
            <a:ext cx="69272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333" dirty="0">
                <a:solidFill>
                  <a:schemeClr val="bg1"/>
                </a:solidFill>
                <a:latin typeface="+mn-ea"/>
              </a:rPr>
              <a:t>+</a:t>
            </a:r>
            <a:endParaRPr lang="zh-CN" altLang="en-US" sz="533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7561" y="233715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猜你喜欢</a:t>
            </a:r>
          </a:p>
        </p:txBody>
      </p:sp>
      <p:pic>
        <p:nvPicPr>
          <p:cNvPr id="8" name="图片 7" descr="猜你喜欢">
            <a:extLst>
              <a:ext uri="{FF2B5EF4-FFF2-40B4-BE49-F238E27FC236}">
                <a16:creationId xmlns:a16="http://schemas.microsoft.com/office/drawing/2014/main" id="{C3FF0486-F071-4835-BD24-8A49A40DAE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43434" y="930728"/>
            <a:ext cx="7968343" cy="53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1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2" grpId="1"/>
      <p:bldP spid="2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165678" y="1474151"/>
            <a:ext cx="290021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dirty="0">
                <a:solidFill>
                  <a:schemeClr val="bg1"/>
                </a:solidFill>
              </a:rPr>
              <a:t>产品展示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980625" y="2044581"/>
            <a:ext cx="69272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333" dirty="0">
                <a:solidFill>
                  <a:schemeClr val="bg1"/>
                </a:solidFill>
                <a:latin typeface="+mn-ea"/>
              </a:rPr>
              <a:t>+</a:t>
            </a:r>
            <a:endParaRPr lang="zh-CN" altLang="en-US" sz="533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文本框 48"/>
          <p:cNvSpPr txBox="1">
            <a:spLocks noChangeArrowheads="1"/>
          </p:cNvSpPr>
          <p:nvPr/>
        </p:nvSpPr>
        <p:spPr bwMode="auto">
          <a:xfrm>
            <a:off x="192618" y="339417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会员首页</a:t>
            </a:r>
          </a:p>
        </p:txBody>
      </p:sp>
      <p:pic>
        <p:nvPicPr>
          <p:cNvPr id="8" name="图片 7" descr="会员首页">
            <a:extLst>
              <a:ext uri="{FF2B5EF4-FFF2-40B4-BE49-F238E27FC236}">
                <a16:creationId xmlns:a16="http://schemas.microsoft.com/office/drawing/2014/main" id="{B3E3817C-2D19-400D-A69B-9C224ED3C9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0891" y="1314019"/>
            <a:ext cx="7249886" cy="42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2" grpId="1"/>
      <p:bldP spid="22" grpId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51008134811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51008134811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51008134811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51007232237"/>
  <p:tag name="MH_LIBRARY" val="GRAPHIC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460</Words>
  <Application>Microsoft Office PowerPoint</Application>
  <PresentationFormat>宽屏</PresentationFormat>
  <Paragraphs>78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Adobe 仿宋 Std R</vt:lpstr>
      <vt:lpstr>等线</vt:lpstr>
      <vt:lpstr>等线 </vt:lpstr>
      <vt:lpstr>等线 Light</vt:lpstr>
      <vt:lpstr>微软雅黑</vt:lpstr>
      <vt:lpstr>Arial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Whishile.King&amp;Ethan</dc:creator>
  <cp:lastModifiedBy>邹 涵</cp:lastModifiedBy>
  <cp:revision>26</cp:revision>
  <dcterms:created xsi:type="dcterms:W3CDTF">2017-09-12T13:47:59Z</dcterms:created>
  <dcterms:modified xsi:type="dcterms:W3CDTF">2019-07-07T01:09:45Z</dcterms:modified>
</cp:coreProperties>
</file>